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28"/>
  </p:handout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68" r:id="rId13"/>
    <p:sldId id="270" r:id="rId14"/>
    <p:sldId id="272" r:id="rId15"/>
    <p:sldId id="260" r:id="rId16"/>
    <p:sldId id="273" r:id="rId17"/>
    <p:sldId id="261" r:id="rId18"/>
    <p:sldId id="275" r:id="rId19"/>
    <p:sldId id="274" r:id="rId20"/>
    <p:sldId id="276" r:id="rId21"/>
    <p:sldId id="277" r:id="rId22"/>
    <p:sldId id="278" r:id="rId23"/>
    <p:sldId id="280" r:id="rId24"/>
    <p:sldId id="281" r:id="rId25"/>
    <p:sldId id="279" r:id="rId26"/>
    <p:sldId id="282" r:id="rId27"/>
  </p:sldIdLst>
  <p:sldSz cx="9144000" cy="6858000" type="screen4x3"/>
  <p:notesSz cx="6858000" cy="97234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737" autoAdjust="0"/>
  </p:normalViewPr>
  <p:slideViewPr>
    <p:cSldViewPr>
      <p:cViewPr>
        <p:scale>
          <a:sx n="59" d="100"/>
          <a:sy n="59" d="100"/>
        </p:scale>
        <p:origin x="-1680" y="-3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5E8C3-B19D-4F84-84E6-46AA771014DC}" type="datetimeFigureOut">
              <a:rPr lang="pl-PL" smtClean="0"/>
              <a:t>2020-05-14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9E5565-AFE3-440C-B133-BE48B7236A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021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Łącznik prostoliniow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6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398F75D-FA2C-495C-8F69-F022851758B0}" type="datetimeFigureOut">
              <a:rPr lang="pl-PL"/>
              <a:pPr>
                <a:defRPr/>
              </a:pPr>
              <a:t>2020-05-14</a:t>
            </a:fld>
            <a:endParaRPr lang="pl-PL"/>
          </a:p>
        </p:txBody>
      </p:sp>
      <p:sp>
        <p:nvSpPr>
          <p:cNvPr id="7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31648AA-E333-4BB2-8435-331CA94DD64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9C926-CF4B-4355-B405-B2F6D038857D}" type="datetimeFigureOut">
              <a:rPr lang="pl-PL"/>
              <a:pPr>
                <a:defRPr/>
              </a:pPr>
              <a:t>2020-05-14</a:t>
            </a:fld>
            <a:endParaRPr lang="pl-PL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6DC00-550D-4D1C-80DF-9D68C80622E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CBC0051-CD9C-4265-BAF8-C2EED215469D}" type="datetimeFigureOut">
              <a:rPr lang="pl-PL"/>
              <a:pPr>
                <a:defRPr/>
              </a:pPr>
              <a:t>2020-05-14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ECA543E9-E3A8-4B12-98D3-D065EEEAA00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7F747-711E-4421-A6DC-83512A9CBBB0}" type="datetimeFigureOut">
              <a:rPr lang="pl-PL"/>
              <a:pPr>
                <a:defRPr/>
              </a:pPr>
              <a:t>2020-05-14</a:t>
            </a:fld>
            <a:endParaRPr lang="pl-PL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37A75-12CA-459B-BA0B-3486A0AB3CB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4498E25A-8EEB-4BBA-A52A-C20739D3EA9D}" type="datetimeFigureOut">
              <a:rPr lang="pl-PL"/>
              <a:pPr>
                <a:defRPr/>
              </a:pPr>
              <a:t>2020-05-14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4C5F24C-3C95-4A80-8644-8752B315FCC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8214A-FDD6-40F8-988A-95FF65F702D8}" type="datetimeFigureOut">
              <a:rPr lang="pl-PL"/>
              <a:pPr>
                <a:defRPr/>
              </a:pPr>
              <a:t>2020-05-14</a:t>
            </a:fld>
            <a:endParaRPr lang="pl-PL"/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34FAB-C8CC-49B4-B1ED-D7B1BB93EE6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FC01A-E5DC-4CD9-B237-4F0C8D5D63DA}" type="datetimeFigureOut">
              <a:rPr lang="pl-PL"/>
              <a:pPr>
                <a:defRPr/>
              </a:pPr>
              <a:t>2020-05-14</a:t>
            </a:fld>
            <a:endParaRPr lang="pl-PL"/>
          </a:p>
        </p:txBody>
      </p:sp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19F9E-3103-4940-9E6B-A1DE5C5DA31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51ED6-D860-428D-9C56-A7E8D50E91B5}" type="datetimeFigureOut">
              <a:rPr lang="pl-PL"/>
              <a:pPr>
                <a:defRPr/>
              </a:pPr>
              <a:t>2020-05-14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1E768-EAF2-48F2-B20E-702E79E54E0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D60F0-EA6F-44DE-9576-408698699285}" type="datetimeFigureOut">
              <a:rPr lang="pl-PL"/>
              <a:pPr>
                <a:defRPr/>
              </a:pPr>
              <a:t>2020-05-14</a:t>
            </a:fld>
            <a:endParaRPr lang="pl-PL"/>
          </a:p>
        </p:txBody>
      </p:sp>
      <p:sp>
        <p:nvSpPr>
          <p:cNvPr id="3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32D32-EAA7-400C-AC46-1922C933B23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39BC8-CC73-4268-A7E7-68EAE59F5819}" type="datetimeFigureOut">
              <a:rPr lang="pl-PL"/>
              <a:pPr>
                <a:defRPr/>
              </a:pPr>
              <a:t>2020-05-14</a:t>
            </a:fld>
            <a:endParaRPr lang="pl-PL"/>
          </a:p>
        </p:txBody>
      </p:sp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CB564-8ADC-4272-A2EE-5366BAA0437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7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rostokąt 8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7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791AE94-E601-4620-B23B-AA47B2F76E2F}" type="datetimeFigureOut">
              <a:rPr lang="pl-PL"/>
              <a:pPr>
                <a:defRPr/>
              </a:pPr>
              <a:t>2020-05-14</a:t>
            </a:fld>
            <a:endParaRPr lang="pl-PL"/>
          </a:p>
        </p:txBody>
      </p:sp>
      <p:sp>
        <p:nvSpPr>
          <p:cNvPr id="8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2AC65A1-86AF-4BA8-991F-A97DA2D7455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30" name="Symbol zastępczy tekstu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853D407-C3D5-4398-9F82-199D3C0F6FE3}" type="datetimeFigureOut">
              <a:rPr lang="pl-PL"/>
              <a:pPr>
                <a:defRPr/>
              </a:pPr>
              <a:t>2020-05-14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23BE7528-1FF9-4AC1-8153-8AF83EB887E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7" r:id="rId2"/>
    <p:sldLayoutId id="2147483709" r:id="rId3"/>
    <p:sldLayoutId id="2147483706" r:id="rId4"/>
    <p:sldLayoutId id="2147483705" r:id="rId5"/>
    <p:sldLayoutId id="2147483704" r:id="rId6"/>
    <p:sldLayoutId id="2147483703" r:id="rId7"/>
    <p:sldLayoutId id="2147483702" r:id="rId8"/>
    <p:sldLayoutId id="2147483710" r:id="rId9"/>
    <p:sldLayoutId id="2147483701" r:id="rId10"/>
    <p:sldLayoutId id="2147483711" r:id="rId11"/>
  </p:sldLayoutIdLst>
  <p:transition advTm="900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sspgoscicino.edu.pl/images/2014/04_25/zdj%EAcie%201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7112" y="233214"/>
            <a:ext cx="8640960" cy="27363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800" dirty="0"/>
              <a:t>R</a:t>
            </a:r>
            <a:r>
              <a:rPr lang="pl-PL" sz="2800" dirty="0" smtClean="0"/>
              <a:t>aport z rocznej działalności </a:t>
            </a:r>
            <a:br>
              <a:rPr lang="pl-PL" sz="2800" dirty="0" smtClean="0"/>
            </a:br>
            <a:r>
              <a:rPr lang="pl-PL" sz="2800" dirty="0" smtClean="0"/>
              <a:t> Samorządowej Szkoły Podstawowej </a:t>
            </a:r>
            <a:br>
              <a:rPr lang="pl-PL" sz="2800" dirty="0" smtClean="0"/>
            </a:br>
            <a:r>
              <a:rPr lang="pl-PL" sz="2800" dirty="0" smtClean="0"/>
              <a:t>w Gościcinie </a:t>
            </a:r>
            <a:br>
              <a:rPr lang="pl-PL" sz="2800" dirty="0" smtClean="0"/>
            </a:br>
            <a:r>
              <a:rPr lang="pl-PL" sz="2800" dirty="0" smtClean="0"/>
              <a:t>ubiegającej się o przyjęcie</a:t>
            </a: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 smtClean="0"/>
              <a:t>do</a:t>
            </a:r>
            <a:br>
              <a:rPr lang="pl-PL" sz="2800" dirty="0" smtClean="0"/>
            </a:br>
            <a:r>
              <a:rPr lang="pl-PL" sz="2800" dirty="0" smtClean="0"/>
              <a:t> Pomorskiej Sieci Szkół Promujących Zdrowie</a:t>
            </a:r>
            <a:br>
              <a:rPr lang="pl-PL" sz="2800" dirty="0" smtClean="0"/>
            </a:br>
            <a:r>
              <a:rPr lang="pl-PL" sz="2000" dirty="0" smtClean="0"/>
              <a:t>2013/2014</a:t>
            </a:r>
            <a:endParaRPr lang="pl-PL" sz="2000" dirty="0"/>
          </a:p>
        </p:txBody>
      </p:sp>
      <p:sp>
        <p:nvSpPr>
          <p:cNvPr id="13314" name="Podtytuł 2"/>
          <p:cNvSpPr>
            <a:spLocks noGrp="1"/>
          </p:cNvSpPr>
          <p:nvPr>
            <p:ph type="subTitle" idx="1"/>
          </p:nvPr>
        </p:nvSpPr>
        <p:spPr>
          <a:xfrm>
            <a:off x="541338" y="4076700"/>
            <a:ext cx="8061325" cy="1512888"/>
          </a:xfrm>
        </p:spPr>
        <p:txBody>
          <a:bodyPr/>
          <a:lstStyle/>
          <a:p>
            <a:pPr eaLnBrk="1" hangingPunct="1"/>
            <a:endParaRPr lang="pl-PL" smtClean="0"/>
          </a:p>
        </p:txBody>
      </p:sp>
      <p:pic>
        <p:nvPicPr>
          <p:cNvPr id="13315" name="Picture 2" descr="G:\szkola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4149725"/>
            <a:ext cx="44640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3" descr="G:\logo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362450"/>
            <a:ext cx="2808288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841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253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250"/>
            <a:ext cx="7239000" cy="5980113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Przedstawienie szkolnego koła teatralnego według autorskiego scenariusza opiekunek pt. </a:t>
            </a:r>
            <a:r>
              <a:rPr lang="pl-PL" sz="2000" b="1" smtClean="0"/>
              <a:t>„Człowiek człowiekowi wilkiem, człowiek człowiekowi przyjacielem”</a:t>
            </a:r>
            <a:r>
              <a:rPr lang="pl-PL" sz="2000" smtClean="0"/>
              <a:t>  opowiada o współczesnych problemach nastolatków : przemocy w sieci, uzależnieniach, anoreksji, bulimii         oraz o poszukiwaniu własnej tożsamości i niesieniu pomocy. </a:t>
            </a:r>
          </a:p>
          <a:p>
            <a:pPr marL="0" indent="0" algn="ctr" eaLnBrk="1" hangingPunct="1">
              <a:buFont typeface="Wingdings 2" pitchFamily="18" charset="2"/>
              <a:buNone/>
            </a:pPr>
            <a:endParaRPr lang="pl-PL" sz="2000" smtClean="0"/>
          </a:p>
        </p:txBody>
      </p:sp>
      <p:pic>
        <p:nvPicPr>
          <p:cNvPr id="22531" name="Picture 2" descr="E:\ZDJĘCIA SzPZ\zdj. człowiek człowiekowi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175" y="2492375"/>
            <a:ext cx="2759075" cy="206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 descr="E:\ZDJĘCIA SzPZ\zdj. człowiek człowiekowi\gniewino 2014 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4927600"/>
            <a:ext cx="2574925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E:\ZDJĘCIA SzPZ\zdj. człowiek człowiekowi\gniewino 2014 0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4699000"/>
            <a:ext cx="287813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2" descr="E:\P100062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2349500"/>
            <a:ext cx="30607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372656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000" dirty="0" smtClean="0"/>
              <a:t>Promocja zdrowia</a:t>
            </a:r>
            <a:endParaRPr lang="pl-PL" sz="2000" dirty="0"/>
          </a:p>
        </p:txBody>
      </p:sp>
      <p:sp>
        <p:nvSpPr>
          <p:cNvPr id="23554" name="Symbol zastępczy zawartości 2"/>
          <p:cNvSpPr>
            <a:spLocks noGrp="1"/>
          </p:cNvSpPr>
          <p:nvPr>
            <p:ph idx="1"/>
          </p:nvPr>
        </p:nvSpPr>
        <p:spPr>
          <a:xfrm>
            <a:off x="468313" y="836613"/>
            <a:ext cx="7239000" cy="5619750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Zdrowe odżywianie to w dzisiejszych czasach bardzo aktualny temat, który został przybliżony uczniom naszej szkoły.         W ramach działań w tym zakresie </a:t>
            </a:r>
            <a:r>
              <a:rPr lang="pl-PL" sz="2000" smtClean="0">
                <a:latin typeface="Arial" charset="0"/>
              </a:rPr>
              <a:t>realizowany był</a:t>
            </a:r>
            <a:r>
              <a:rPr lang="pl-PL" sz="2000" smtClean="0"/>
              <a:t>:</a:t>
            </a:r>
            <a:r>
              <a:rPr lang="pl-PL" sz="2000" b="1" smtClean="0"/>
              <a:t>     </a:t>
            </a:r>
          </a:p>
          <a:p>
            <a:pPr marL="0" indent="0" eaLnBrk="1" hangingPunct="1"/>
            <a:endParaRPr lang="pl-PL" sz="2000" b="1" smtClean="0"/>
          </a:p>
          <a:p>
            <a:pPr marL="0" indent="0" eaLnBrk="1" hangingPunct="1"/>
            <a:r>
              <a:rPr lang="pl-PL" sz="2000" b="1" smtClean="0"/>
              <a:t>Program Unii Europejskiej „Owoce w szkole”</a:t>
            </a:r>
          </a:p>
          <a:p>
            <a:pPr marL="0" indent="0" eaLnBrk="1" hangingPunct="1"/>
            <a:endParaRPr lang="pl-PL" sz="2000" smtClean="0"/>
          </a:p>
          <a:p>
            <a:pPr marL="0" indent="0" eaLnBrk="1" hangingPunct="1"/>
            <a:endParaRPr lang="pl-PL" smtClean="0"/>
          </a:p>
        </p:txBody>
      </p:sp>
      <p:pic>
        <p:nvPicPr>
          <p:cNvPr id="23555" name="Picture 3" descr="E:\owoc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2708275"/>
            <a:ext cx="3097213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6" descr="E:\ZDJĘCIA SzPZ\smaczne owoce w klasie I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429000"/>
            <a:ext cx="3949700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7239000" cy="1555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4578" name="Symbol zastępczy zawartości 2"/>
          <p:cNvSpPr>
            <a:spLocks noGrp="1"/>
          </p:cNvSpPr>
          <p:nvPr>
            <p:ph idx="1"/>
          </p:nvPr>
        </p:nvSpPr>
        <p:spPr>
          <a:xfrm>
            <a:off x="468313" y="620713"/>
            <a:ext cx="7239000" cy="5764212"/>
          </a:xfrm>
        </p:spPr>
        <p:txBody>
          <a:bodyPr/>
          <a:lstStyle/>
          <a:p>
            <a:pPr marL="495300" indent="-495300" algn="ctr" eaLnBrk="1" hangingPunct="1">
              <a:buFont typeface="Wingdings 2" pitchFamily="18" charset="2"/>
              <a:buNone/>
            </a:pPr>
            <a:r>
              <a:rPr lang="pl-PL" sz="2000" b="1" smtClean="0">
                <a:solidFill>
                  <a:srgbClr val="A34B73"/>
                </a:solidFill>
              </a:rPr>
              <a:t>Akcja „Mleko w szkole”</a:t>
            </a:r>
          </a:p>
          <a:p>
            <a:pPr marL="495300" indent="-495300" algn="ctr" eaLnBrk="1" hangingPunct="1">
              <a:buFont typeface="Wingdings 2" pitchFamily="18" charset="2"/>
              <a:buNone/>
            </a:pPr>
            <a:endParaRPr lang="pl-PL" sz="2000" smtClean="0">
              <a:solidFill>
                <a:srgbClr val="A34B73"/>
              </a:solidFill>
            </a:endParaRPr>
          </a:p>
          <a:p>
            <a:pPr marL="495300" indent="-495300" algn="ctr" eaLnBrk="1" hangingPunct="1">
              <a:buFont typeface="Wingdings 2" pitchFamily="18" charset="2"/>
              <a:buNone/>
            </a:pPr>
            <a:r>
              <a:rPr lang="pl-PL" sz="2000" smtClean="0"/>
              <a:t>Mleko w szkole w ciągu dnia zapewnia dzieciom i młodzieży szkolnej zdrowie, ułatwia naukę, dodaje energii.</a:t>
            </a:r>
          </a:p>
          <a:p>
            <a:pPr marL="495300" indent="-495300" eaLnBrk="1" hangingPunct="1">
              <a:buFont typeface="Wingdings 2" pitchFamily="18" charset="2"/>
              <a:buNone/>
            </a:pPr>
            <a:endParaRPr lang="pl-PL" smtClean="0"/>
          </a:p>
        </p:txBody>
      </p:sp>
      <p:pic>
        <p:nvPicPr>
          <p:cNvPr id="24579" name="Picture 2" descr="E:\mleko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2349500"/>
            <a:ext cx="1187450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 descr="E:\mleko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349500"/>
            <a:ext cx="4211637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7" descr="ANd9GcTr91YI_s1y_W0au_MSy078zdQI5ICH8KC0ttoid3u6oyNbOK0VD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3860800"/>
            <a:ext cx="21336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555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5602" name="Symbol zastępczy zawartości 2"/>
          <p:cNvSpPr>
            <a:spLocks noGrp="1"/>
          </p:cNvSpPr>
          <p:nvPr>
            <p:ph idx="1"/>
          </p:nvPr>
        </p:nvSpPr>
        <p:spPr>
          <a:xfrm>
            <a:off x="468313" y="620713"/>
            <a:ext cx="7239000" cy="5835650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b="1" smtClean="0">
                <a:solidFill>
                  <a:srgbClr val="A34B73"/>
                </a:solidFill>
              </a:rPr>
              <a:t>Dzień Zdrowego Żywienia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Akcja ta została przeprowadzona w czerwcu 2014 r.                i polegała na samodzielnym przygotowaniu przez uczniów    kl. II i III przekąsek o walorach zdrowotnych, estetycznych              i smakowych.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Klasy II wykonywały kanapki, natomiast klasy III sałatki           i szaszłyki owocowe.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pl-PL" sz="2000" smtClean="0"/>
          </a:p>
        </p:txBody>
      </p:sp>
      <p:pic>
        <p:nvPicPr>
          <p:cNvPr id="25603" name="Picture 2" descr="E:\ZDJĘCIA SzPZ\zdj.zdrowa kanapka dla kolegi\IMG_20140624_093326_5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3213100"/>
            <a:ext cx="24955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 descr="E:\ZDJĘCIA SzPZ\zdj.zdrowa kanapka dla kolegi\IMG_20140624_101251_8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3213100"/>
            <a:ext cx="2487613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 descr="E:\ZDJĘCIA SzPZ\zdj.zdrowa kanapka dla kolegi\IMG_20140624_101245_4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4797425"/>
            <a:ext cx="230346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7" descr="ANd9GcT_t4E0d-vRr1YolRu8uDLEDP8jSzxxUZUoOH6dY6Us8eAFi4IV7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5110163"/>
            <a:ext cx="1747837" cy="174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555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6626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49275"/>
            <a:ext cx="7239000" cy="6048375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200" smtClean="0">
                <a:solidFill>
                  <a:srgbClr val="A34B73"/>
                </a:solidFill>
              </a:rPr>
              <a:t>Śniadanie daje moc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 Kolejnym zadaniem  promującym zdrowie była realizacja     w klasach 0- 3 programu </a:t>
            </a:r>
            <a:r>
              <a:rPr lang="pl-PL" sz="2000" b="1" smtClean="0"/>
              <a:t>„Śniadanie daje moc”</a:t>
            </a:r>
            <a:r>
              <a:rPr lang="pl-PL" sz="2000" smtClean="0"/>
              <a:t>. Jego celem było uświadomienie ważności  śniadania w diecie dziecka oraz przyczynianie się do obniżania poziomu niedożywienia dzieci w Polsce. 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Uczniowie klas III brali udział w zajęciach warsztatowych </a:t>
            </a:r>
            <a:r>
              <a:rPr lang="pl-PL" sz="2000" smtClean="0">
                <a:latin typeface="Arial" charset="0"/>
              </a:rPr>
              <a:t>  </a:t>
            </a:r>
            <a:r>
              <a:rPr lang="pl-PL" sz="2000" smtClean="0"/>
              <a:t>pt. </a:t>
            </a:r>
            <a:r>
              <a:rPr lang="pl-PL" sz="2000" b="1" smtClean="0"/>
              <a:t>„Co to znaczy żyć zdrowo”</a:t>
            </a:r>
            <a:r>
              <a:rPr lang="pl-PL" sz="2000" smtClean="0"/>
              <a:t>, prowadzonych przez Poradnię psychologiczno – pedagogiczną w Wejherowie. </a:t>
            </a:r>
          </a:p>
        </p:txBody>
      </p:sp>
      <p:pic>
        <p:nvPicPr>
          <p:cNvPr id="26627" name="Picture 2" descr="H:\ZDJĘCIA SzPZ\BEZPIECZEŃSTWO\IMG_04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789363"/>
            <a:ext cx="2843212" cy="213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3" descr="H:\ZDJĘCIA SzPZ\BEZPIECZEŃSTWO\IMG_0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3789363"/>
            <a:ext cx="2051050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 descr="H:\ZDJĘCIA SzPZ\BEZPIECZEŃSTWO\IMG_05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4149725"/>
            <a:ext cx="361315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4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444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04813"/>
            <a:ext cx="7239000" cy="605155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sz="2200" dirty="0" smtClean="0">
                <a:solidFill>
                  <a:schemeClr val="bg2">
                    <a:lumMod val="50000"/>
                  </a:schemeClr>
                </a:solidFill>
              </a:rPr>
              <a:t> Rodzinny Festyn Szkolny „Sport i zdrowie”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l-PL" sz="2000" dirty="0"/>
          </a:p>
        </p:txBody>
      </p:sp>
      <p:pic>
        <p:nvPicPr>
          <p:cNvPr id="27651" name="Picture 2" descr="E:\ZDJĘCIA SzPZ\festyn\P10004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2205038"/>
            <a:ext cx="297656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G:\festyn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981075"/>
            <a:ext cx="2632075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G:\festyn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981075"/>
            <a:ext cx="2327275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7" descr="G:\festyn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4076700"/>
            <a:ext cx="2759075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8" descr="G:\festyn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32363" y="4005263"/>
            <a:ext cx="2928937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555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713"/>
            <a:ext cx="7239000" cy="583565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sz="2200" b="1" dirty="0" smtClean="0">
                <a:solidFill>
                  <a:schemeClr val="bg2">
                    <a:lumMod val="50000"/>
                  </a:schemeClr>
                </a:solidFill>
              </a:rPr>
              <a:t>Sport to zdrowie 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sz="2000" dirty="0" smtClean="0"/>
              <a:t>Sport </a:t>
            </a:r>
            <a:r>
              <a:rPr lang="pl-PL" sz="2000" dirty="0"/>
              <a:t>to jedna z dziedzin, do której w naszej szkole przywiązuje się ogromną wagę. Jego uprawianie pozytywnie wpływa na styl życia, zaspakaja potrzebę rywalizacji </a:t>
            </a:r>
            <a:r>
              <a:rPr lang="pl-PL" sz="2000" dirty="0" smtClean="0"/>
              <a:t>             i </a:t>
            </a:r>
            <a:r>
              <a:rPr lang="pl-PL" sz="2000" dirty="0"/>
              <a:t>osiągania sukcesów oraz integruje uczniów. W szkole  organizowane są zajęcia pozalekcyjne, m.in. Szkolne Koło Sportowe dla uczniów klas I-VI. Uczniowie uczestniczą również w zawodach i imprezach sportowych. 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l-PL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8675" name="Picture 2" descr="H:\ZDJĘCIA SzPZ\Zloty medal w Gminnych Igrzyskach Młodzieży Szkolnej w Minikoszykówce Dziewczą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644900"/>
            <a:ext cx="3449638" cy="27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 descr="H:\ZDJĘCIA SzPZ\Zwycięstwo reprezentacji chłopców w Powiatowych Mistrzostwach Szkół Podstawowych                   w Sztafetowych Biegach Przełajowyc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3573463"/>
            <a:ext cx="3725863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841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9698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713"/>
            <a:ext cx="7239000" cy="5835650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b="1" smtClean="0">
                <a:solidFill>
                  <a:srgbClr val="A34B73"/>
                </a:solidFill>
              </a:rPr>
              <a:t>Europejski Tydzień Autyzmu</a:t>
            </a:r>
          </a:p>
          <a:p>
            <a:pPr marL="0" indent="0" algn="ctr" eaLnBrk="1" hangingPunct="1">
              <a:buFont typeface="Wingdings 2" pitchFamily="18" charset="2"/>
              <a:buNone/>
            </a:pPr>
            <a:endParaRPr lang="pl-PL" sz="1000" smtClean="0">
              <a:solidFill>
                <a:srgbClr val="A34B73"/>
              </a:solidFill>
            </a:endParaRP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W ramach obchodów Europejskiego Tygodnia Autyzmu, który przypadał w terminie 01-07 grudnia 2013 r. w naszej szkole przeprowadzono zajęcia warsztatowe dla uczniów                 z klasy IIb i II d oraz wszystkich uczniów z klas III .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pl-PL" smtClean="0"/>
          </a:p>
          <a:p>
            <a:pPr marL="0" indent="0" eaLnBrk="1" hangingPunct="1">
              <a:buFont typeface="Wingdings 2" pitchFamily="18" charset="2"/>
              <a:buNone/>
            </a:pPr>
            <a:endParaRPr lang="pl-PL" smtClean="0"/>
          </a:p>
        </p:txBody>
      </p:sp>
      <p:pic>
        <p:nvPicPr>
          <p:cNvPr id="29699" name="Picture 2" descr="H:\ZDJĘCIA SzPZ\autyzm1\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781300"/>
            <a:ext cx="431958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AutoShape 5" descr="2Q=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9701" name="AutoShape 7" descr="2Q=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9702" name="AutoShape 9" descr="2Q=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9703" name="AutoShape 11" descr="9k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29704" name="AutoShape 13" descr="9k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/>
          </a:p>
        </p:txBody>
      </p:sp>
      <p:pic>
        <p:nvPicPr>
          <p:cNvPr id="29705" name="Picture 15" descr="Symbol-cierpi%C4%85cych-na-autyz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4221163"/>
            <a:ext cx="129540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4445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30722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250"/>
            <a:ext cx="7354888" cy="6142038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200" b="1" smtClean="0">
                <a:solidFill>
                  <a:srgbClr val="A34B73"/>
                </a:solidFill>
              </a:rPr>
              <a:t>Gminne potyczki międzyszkolne na temat bezpieczeństwa i zdrowia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W maju w naszej szkole zostały zorganizowane gminne potyczki uczniów klas trzecich  i szóstych </a:t>
            </a:r>
            <a:r>
              <a:rPr lang="pl-PL" sz="2000" b="1" smtClean="0"/>
              <a:t>„Bezpiecznie </a:t>
            </a:r>
            <a:r>
              <a:rPr lang="pl-PL" sz="2000" b="1" smtClean="0">
                <a:latin typeface="Arial" charset="0"/>
              </a:rPr>
              <a:t>           </a:t>
            </a:r>
            <a:r>
              <a:rPr lang="pl-PL" sz="2000" b="1" smtClean="0"/>
              <a:t>i zdrowo w Gminie Wejherowo”</a:t>
            </a:r>
            <a:r>
              <a:rPr lang="pl-PL" sz="2000" smtClean="0"/>
              <a:t>. Zabawa miała charakter edukacyjno - integracyjny. Uczniowie wykazywali się wiadomościami na temat zdrowego i bezpiecznego stylu życia oraz udzielania pierwszej pomocy. 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pl-PL" sz="2000" smtClean="0"/>
          </a:p>
        </p:txBody>
      </p:sp>
      <p:pic>
        <p:nvPicPr>
          <p:cNvPr id="31747" name="Picture 2" descr="H:\ZDJĘCIA SzPZ\zdj. bezpiecznie i zdrowo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3213100"/>
            <a:ext cx="2938463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 descr="H:\ZDJĘCIA SzPZ\zdj. bezpiecznie i zdrowo\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213100"/>
            <a:ext cx="2938462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 descr="H:\ZDJĘCIA SzPZ\zdj. bezpiecznie i zdrowo\hasła dopingujące klas III - Bezpiecznie i zdrowo w gminie Wejherow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4797425"/>
            <a:ext cx="2428875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555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31746" name="Symbol zastępczy zawartości 2"/>
          <p:cNvSpPr>
            <a:spLocks noGrp="1"/>
          </p:cNvSpPr>
          <p:nvPr>
            <p:ph idx="1"/>
          </p:nvPr>
        </p:nvSpPr>
        <p:spPr>
          <a:xfrm>
            <a:off x="395288" y="625475"/>
            <a:ext cx="7239000" cy="6232525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b="1" smtClean="0">
                <a:solidFill>
                  <a:srgbClr val="A34B73"/>
                </a:solidFill>
              </a:rPr>
              <a:t>Wiosenne</a:t>
            </a:r>
            <a:r>
              <a:rPr lang="pl-PL" sz="2000" b="1" smtClean="0"/>
              <a:t> </a:t>
            </a:r>
            <a:r>
              <a:rPr lang="pl-PL" sz="2000" b="1" smtClean="0">
                <a:solidFill>
                  <a:srgbClr val="A34B73"/>
                </a:solidFill>
              </a:rPr>
              <a:t>inspiracje w kuchni</a:t>
            </a:r>
          </a:p>
          <a:p>
            <a:pPr marL="0" indent="0" algn="ctr" eaLnBrk="1" hangingPunct="1">
              <a:buFont typeface="Wingdings 2" pitchFamily="18" charset="2"/>
              <a:buNone/>
            </a:pPr>
            <a:endParaRPr lang="pl-PL" sz="1000" smtClean="0">
              <a:solidFill>
                <a:srgbClr val="A34B73"/>
              </a:solidFill>
            </a:endParaRPr>
          </a:p>
          <a:p>
            <a:pPr marL="0" indent="0" algn="ctr" eaLnBrk="1" hangingPunct="1">
              <a:buFont typeface="Wingdings 2" pitchFamily="18" charset="2"/>
              <a:buNone/>
            </a:pPr>
            <a:endParaRPr lang="pl-PL" sz="1000" smtClean="0">
              <a:solidFill>
                <a:srgbClr val="A34B73"/>
              </a:solidFill>
            </a:endParaRP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Wiosną Samorząd Uczniowski zorganizował  akcję              pt.: </a:t>
            </a:r>
            <a:r>
              <a:rPr lang="pl-PL" sz="2000" b="1" smtClean="0"/>
              <a:t>„Wiosenne inspiracje w kuchni”.</a:t>
            </a:r>
            <a:r>
              <a:rPr lang="pl-PL" sz="2000" smtClean="0"/>
              <a:t> W jej ramach przeprowadził konkursy na najsmaczniejszą zdrową sałatkę, kanapki, deser, koktajl. Każda klasa oprócz przygotowania zdrowego dania, nakrywała stół i dekorowała go wiosennymi elementami. </a:t>
            </a:r>
            <a:endParaRPr lang="pl-PL" smtClean="0"/>
          </a:p>
        </p:txBody>
      </p:sp>
      <p:pic>
        <p:nvPicPr>
          <p:cNvPr id="30723" name="Picture 2" descr="H:\ZDJĘCIA SzPZ\wiosenne inspiracje\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688" y="476250"/>
            <a:ext cx="1509712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3" descr="H:\ZDJĘCIA SzPZ\wiosenne inspiracje\21marca2014 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5" y="3357563"/>
            <a:ext cx="288131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5" descr="H:\ZDJĘCIA SzPZ\wiosenne inspiracje\21marca2014 0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3284538"/>
            <a:ext cx="2505075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6" descr="H:\ZDJĘCIA SzPZ\wiosenne inspiracje\21marca2014 06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11413" y="5378450"/>
            <a:ext cx="1971675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9" descr="ANd9GcQ3Kl7I31IwRUjfNcTgsfFFRgTV406x7cPQCLvD_Tpki2khIeTj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425" y="5516563"/>
            <a:ext cx="1655763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1800" dirty="0" smtClean="0"/>
              <a:t>W roku szkolnym 2013/2014</a:t>
            </a:r>
            <a:br>
              <a:rPr lang="pl-PL" sz="1800" dirty="0" smtClean="0"/>
            </a:br>
            <a:r>
              <a:rPr lang="pl-PL" sz="1800" dirty="0" smtClean="0"/>
              <a:t> NASZA SZKOŁA PODEJMOWAŁA szereg działań promujących  zdrowy i bezpieczny styl życia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pl-PL" sz="2400" dirty="0" smtClean="0"/>
              <a:t>Przeciwdziałanie przemocy i agresji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pl-PL" sz="2400" dirty="0" smtClean="0"/>
              <a:t>Profilaktyka uzależnień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pl-PL" sz="2400" dirty="0" smtClean="0"/>
              <a:t>Promocja zdrowia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pl-PL" sz="2400" dirty="0" smtClean="0"/>
              <a:t>Promocja bezpieczeństwa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pl-PL" sz="2400" dirty="0" smtClean="0"/>
              <a:t>Działania ekologiczne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l-PL" sz="2400" dirty="0"/>
          </a:p>
        </p:txBody>
      </p:sp>
      <p:pic>
        <p:nvPicPr>
          <p:cNvPr id="14339" name="Picture 2" descr="E:\ZDJĘCIA SzPZ\plakaty ZDROWIE, BEZP\DSCN15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407670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 descr="G:\krąg pomocnych rą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716338"/>
            <a:ext cx="3379788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2" descr="E:\szkoła promujaca zdrowie- 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1484313"/>
            <a:ext cx="19558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555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3277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2150"/>
            <a:ext cx="7239000" cy="5764213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b="1" smtClean="0">
                <a:solidFill>
                  <a:srgbClr val="A34B73"/>
                </a:solidFill>
              </a:rPr>
              <a:t>Realizacja projektów edukacji żeglarskiej „Energa Sailing”                  i "Złap wiatr w pomorskie żagle wiedzy"</a:t>
            </a:r>
            <a:endParaRPr lang="pl-PL" sz="2000" smtClean="0">
              <a:solidFill>
                <a:srgbClr val="A34B73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pl-PL" sz="800" b="1" smtClean="0">
              <a:solidFill>
                <a:srgbClr val="A34B73"/>
              </a:solidFill>
            </a:endParaRP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Projekty zakładały prowadzenie szerokiego programu edukacyjno-sportowego wokół żeglarstwa, realizowanego przez Okręgowe Związki Żeglarskie. Celem ich było  zaszczepianie wśród dzieci pasji do żeglarstwa                  oraz kształtowanie pozytywnych postaw. 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pl-PL" sz="2000" smtClean="0"/>
          </a:p>
        </p:txBody>
      </p:sp>
      <p:pic>
        <p:nvPicPr>
          <p:cNvPr id="32771" name="Picture 3" descr="H:\ZDJĘCIA SzPZ\żagle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0"/>
            <a:ext cx="3478213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 descr="H:\ZDJĘCIA SzPZ\żagle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2138" y="4868863"/>
            <a:ext cx="29654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6" descr="H:\ZDJĘCIA SzPZ\żagle\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3429000"/>
            <a:ext cx="28194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444664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dirty="0" smtClean="0"/>
              <a:t>Promocja bezpieczeństwa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8313" y="760413"/>
            <a:ext cx="7239000" cy="5764212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sz="2000" b="1" dirty="0">
                <a:solidFill>
                  <a:schemeClr val="bg2">
                    <a:lumMod val="50000"/>
                  </a:schemeClr>
                </a:solidFill>
              </a:rPr>
              <a:t>„Bezpieczny i zdrowy przedszkolak”</a:t>
            </a:r>
            <a:endParaRPr lang="pl-PL" sz="20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sz="2000" dirty="0" smtClean="0"/>
              <a:t>W oddziałach przedszkolnych zgodnie </a:t>
            </a:r>
            <a:r>
              <a:rPr lang="pl-PL" sz="2000" dirty="0"/>
              <a:t>z założeniami </a:t>
            </a:r>
            <a:r>
              <a:rPr lang="pl-PL" sz="2000" dirty="0" smtClean="0"/>
              <a:t>projektu realizacja </a:t>
            </a:r>
            <a:r>
              <a:rPr lang="pl-PL" sz="2000" dirty="0"/>
              <a:t>celów odbywała </a:t>
            </a:r>
            <a:r>
              <a:rPr lang="pl-PL" sz="2000" dirty="0" smtClean="0"/>
              <a:t>się </a:t>
            </a:r>
            <a:r>
              <a:rPr lang="pl-PL" sz="2000" dirty="0"/>
              <a:t>w pięciu blokach </a:t>
            </a:r>
            <a:r>
              <a:rPr lang="pl-PL" sz="2000" dirty="0" smtClean="0"/>
              <a:t>tematycznych:</a:t>
            </a:r>
            <a:r>
              <a:rPr lang="pl-PL" sz="2000" dirty="0"/>
              <a:t> </a:t>
            </a:r>
            <a:r>
              <a:rPr lang="pl-PL" sz="2000" dirty="0" smtClean="0"/>
              <a:t>poruszamy </a:t>
            </a:r>
            <a:r>
              <a:rPr lang="pl-PL" sz="2000" dirty="0"/>
              <a:t>się bezpiecznie na </a:t>
            </a:r>
            <a:r>
              <a:rPr lang="pl-PL" sz="2000" dirty="0" smtClean="0"/>
              <a:t>drodze,</a:t>
            </a:r>
            <a:r>
              <a:rPr lang="pl-PL" sz="2000" dirty="0"/>
              <a:t/>
            </a:r>
            <a:br>
              <a:rPr lang="pl-PL" sz="2000" dirty="0"/>
            </a:br>
            <a:r>
              <a:rPr lang="pl-PL" sz="2000" dirty="0" smtClean="0"/>
              <a:t>bawimy </a:t>
            </a:r>
            <a:r>
              <a:rPr lang="pl-PL" sz="2000" dirty="0"/>
              <a:t>się </a:t>
            </a:r>
            <a:r>
              <a:rPr lang="pl-PL" sz="2000" dirty="0" smtClean="0"/>
              <a:t>bezpiecznie, jesteśmy </a:t>
            </a:r>
            <a:r>
              <a:rPr lang="pl-PL" sz="2000" dirty="0"/>
              <a:t>bezpieczni w </a:t>
            </a:r>
            <a:r>
              <a:rPr lang="pl-PL" sz="2000" dirty="0" smtClean="0"/>
              <a:t>domu,</a:t>
            </a:r>
            <a:r>
              <a:rPr lang="pl-PL" sz="2000" dirty="0"/>
              <a:t> </a:t>
            </a:r>
            <a:r>
              <a:rPr lang="pl-PL" sz="2000" dirty="0" smtClean="0"/>
              <a:t>        w </a:t>
            </a:r>
            <a:r>
              <a:rPr lang="pl-PL" sz="2000" dirty="0"/>
              <a:t>zdrowym </a:t>
            </a:r>
            <a:r>
              <a:rPr lang="pl-PL" sz="2000" dirty="0" smtClean="0"/>
              <a:t>ciele - zdrowy duch, jesteśmy </a:t>
            </a:r>
            <a:r>
              <a:rPr lang="pl-PL" sz="2000" dirty="0"/>
              <a:t>zaradni i </a:t>
            </a:r>
            <a:r>
              <a:rPr lang="pl-PL" sz="2000" dirty="0" smtClean="0"/>
              <a:t>rozsądni.</a:t>
            </a:r>
            <a:r>
              <a:rPr lang="pl-PL" sz="2000" dirty="0"/>
              <a:t/>
            </a:r>
            <a:br>
              <a:rPr lang="pl-PL" sz="2000" dirty="0"/>
            </a:br>
            <a:endParaRPr lang="pl-PL" sz="2000" dirty="0"/>
          </a:p>
        </p:txBody>
      </p:sp>
      <p:pic>
        <p:nvPicPr>
          <p:cNvPr id="33795" name="Picture 4" descr="H:\ZDJĘCIA SzPZ\BEZPIECZEŃSTWO\ROBIMY SOKI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3068638"/>
            <a:ext cx="265112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 descr="H:\ZDJĘCIA SzPZ\BEZPIECZEŃSTWO\IMG_10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4581525"/>
            <a:ext cx="2627313" cy="197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H:\ZDJĘCIA SzPZ\BEZPIECZEŃSTWO\IMG_04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4437063"/>
            <a:ext cx="28321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7" descr="bezpieczeństwo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9363" y="2708275"/>
            <a:ext cx="117475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841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34818" name="Symbol zastępczy zawartości 2"/>
          <p:cNvSpPr>
            <a:spLocks noGrp="1"/>
          </p:cNvSpPr>
          <p:nvPr>
            <p:ph idx="1"/>
          </p:nvPr>
        </p:nvSpPr>
        <p:spPr>
          <a:xfrm>
            <a:off x="468313" y="476250"/>
            <a:ext cx="7239000" cy="5980113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b="1" smtClean="0">
                <a:solidFill>
                  <a:srgbClr val="A34B73"/>
                </a:solidFill>
              </a:rPr>
              <a:t>„Bezpieczni na drodze” </a:t>
            </a:r>
            <a:endParaRPr lang="pl-PL" sz="2000" smtClean="0">
              <a:solidFill>
                <a:srgbClr val="A34B73"/>
              </a:solidFill>
            </a:endParaRP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W ramach projektu </a:t>
            </a:r>
            <a:r>
              <a:rPr lang="pl-PL" sz="2000" b="1" smtClean="0"/>
              <a:t>Hyundai Motor Poland </a:t>
            </a:r>
            <a:r>
              <a:rPr lang="pl-PL" sz="2000" smtClean="0"/>
              <a:t>prowadził program wsparcia edukacji dzieci w zakresie bezpieczeństwa poruszania się po drodze. 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Policjanci z Wydziału Prewencji w ramach programu „</a:t>
            </a:r>
            <a:r>
              <a:rPr lang="pl-PL" sz="2000" b="1" smtClean="0"/>
              <a:t>Bezpieczne życie” </a:t>
            </a:r>
            <a:r>
              <a:rPr lang="pl-PL" sz="2000" smtClean="0"/>
              <a:t>opowiadali dzieciom o zasadach bezpiecznego korzystania z dróg. Dużą atrakcją była możliwość przymierzenia policyjnego kasku, kamizelki              i ochraniaczy. Na koniec uczniowie otrzymali upominki – opaski odblaskowe. 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Klasy I – III pod opieką wychowawców odwiedziły Komendę Powiatową Policji w Wejherowie, gdzie miały możliwość usystematyzowania swojej wiedzy.</a:t>
            </a:r>
          </a:p>
        </p:txBody>
      </p:sp>
      <p:pic>
        <p:nvPicPr>
          <p:cNvPr id="34819" name="Picture 2" descr="H:\ZDJĘCIA SzPZ\policja\DSCN10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797425"/>
            <a:ext cx="230505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 descr="H:\ZDJĘCIA SzPZ\policja\DSCN108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9700" y="4797425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6" descr="bezpieczeństwo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5013325"/>
            <a:ext cx="1989138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300648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000" dirty="0" smtClean="0"/>
              <a:t>Działania  ekologiczne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908050"/>
            <a:ext cx="7239000" cy="5548313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sz="2200" b="1" dirty="0">
                <a:solidFill>
                  <a:schemeClr val="bg2">
                    <a:lumMod val="50000"/>
                  </a:schemeClr>
                </a:solidFill>
              </a:rPr>
              <a:t>Małe dzieci nie chcą </a:t>
            </a:r>
            <a:r>
              <a:rPr lang="pl-PL" sz="2200" b="1" dirty="0" smtClean="0">
                <a:solidFill>
                  <a:schemeClr val="bg2">
                    <a:lumMod val="50000"/>
                  </a:schemeClr>
                </a:solidFill>
              </a:rPr>
              <a:t>śmieci</a:t>
            </a:r>
            <a:endParaRPr lang="pl-PL" sz="22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sz="2000" dirty="0" smtClean="0"/>
              <a:t>Uczniowie </a:t>
            </a:r>
            <a:r>
              <a:rPr lang="pl-PL" sz="2000" dirty="0"/>
              <a:t>pod kierunkiem nauczycieli gromadzili wiedzę dotyczącą prawidłowych </a:t>
            </a:r>
            <a:r>
              <a:rPr lang="pl-PL" sz="2000" dirty="0" err="1"/>
              <a:t>zachowań</a:t>
            </a:r>
            <a:r>
              <a:rPr lang="pl-PL" sz="2000" dirty="0"/>
              <a:t> mających na celu dbałość o </a:t>
            </a:r>
            <a:r>
              <a:rPr lang="pl-PL" sz="2000" dirty="0" smtClean="0"/>
              <a:t>ekologię. </a:t>
            </a:r>
            <a:r>
              <a:rPr lang="pl-PL" sz="2000" dirty="0"/>
              <a:t>Pozwoliło </a:t>
            </a:r>
            <a:r>
              <a:rPr lang="pl-PL" sz="2000" dirty="0" smtClean="0"/>
              <a:t>to, </a:t>
            </a:r>
            <a:r>
              <a:rPr lang="pl-PL" sz="2000" dirty="0"/>
              <a:t>przy wykorzystaniu środków </a:t>
            </a:r>
            <a:r>
              <a:rPr lang="pl-PL" sz="2000" dirty="0" smtClean="0"/>
              <a:t>plastycznych, </a:t>
            </a:r>
            <a:r>
              <a:rPr lang="pl-PL" sz="2000" dirty="0"/>
              <a:t>na wykonanie kolorowych i interesujących </a:t>
            </a:r>
            <a:r>
              <a:rPr lang="pl-PL" sz="2000" dirty="0" smtClean="0"/>
              <a:t>prac                   </a:t>
            </a:r>
            <a:r>
              <a:rPr lang="pl-PL" sz="2000" dirty="0"/>
              <a:t>w konkursie ogłoszonym przez Komunalny Zarząd Gmin Dolina Redy i </a:t>
            </a:r>
            <a:r>
              <a:rPr lang="pl-PL" sz="2000" dirty="0" err="1"/>
              <a:t>Chylonki</a:t>
            </a:r>
            <a:r>
              <a:rPr lang="pl-PL" sz="2200" dirty="0"/>
              <a:t>.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l-PL" dirty="0"/>
          </a:p>
        </p:txBody>
      </p:sp>
      <p:pic>
        <p:nvPicPr>
          <p:cNvPr id="35843" name="Picture 2" descr="H:\ZDJĘCIA SzPZ\elektroodpady\elektroodpady 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2924175"/>
            <a:ext cx="2087562" cy="156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 descr="H:\ZDJĘCIA SzPZ\elektroodpady\elektroodpady 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4652963"/>
            <a:ext cx="2652713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2" descr="E:\małe dziec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3933825"/>
            <a:ext cx="4043362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841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36866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49275"/>
            <a:ext cx="7239000" cy="5907088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200" b="1" smtClean="0">
                <a:solidFill>
                  <a:srgbClr val="A34B73"/>
                </a:solidFill>
              </a:rPr>
              <a:t>Edukacja antynikotynowa – Udział w programach „Czyste powietrze wokół nas” oraz ”Nie pal przy mnie, proszę”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Założeniem programów była ochrona przed szkodliwym wpływem dymu tytoniowego oraz kształtowanie u dzieci postaw odpowiedzialności za własne zdrowie.</a:t>
            </a:r>
          </a:p>
        </p:txBody>
      </p:sp>
      <p:pic>
        <p:nvPicPr>
          <p:cNvPr id="36867" name="Picture 2" descr="E:\nie_p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2811463"/>
            <a:ext cx="2447925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228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20713"/>
            <a:ext cx="7239000" cy="583565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sz="2200" b="1" dirty="0" smtClean="0">
                <a:solidFill>
                  <a:schemeClr val="bg2">
                    <a:lumMod val="50000"/>
                  </a:schemeClr>
                </a:solidFill>
              </a:rPr>
              <a:t>Akcja „Sprzątanie Świata”</a:t>
            </a:r>
            <a:endParaRPr lang="pl-PL" sz="2200" dirty="0"/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sz="2000" dirty="0"/>
              <a:t>W</a:t>
            </a:r>
            <a:r>
              <a:rPr lang="pl-PL" sz="2000" dirty="0" smtClean="0"/>
              <a:t> </a:t>
            </a:r>
            <a:r>
              <a:rPr lang="pl-PL" sz="2000" dirty="0"/>
              <a:t>naszej szkole </a:t>
            </a:r>
            <a:r>
              <a:rPr lang="pl-PL" sz="2000" dirty="0" smtClean="0"/>
              <a:t>zorganizowano Akcję </a:t>
            </a:r>
            <a:r>
              <a:rPr lang="pl-PL" sz="2000" dirty="0"/>
              <a:t>Sprzątania </a:t>
            </a:r>
            <a:r>
              <a:rPr lang="pl-PL" sz="2000" dirty="0" smtClean="0"/>
              <a:t>Świata </a:t>
            </a:r>
            <a:r>
              <a:rPr lang="pl-PL" sz="2000" dirty="0"/>
              <a:t>po to by wdrażać </a:t>
            </a:r>
            <a:r>
              <a:rPr lang="pl-PL" sz="2000" dirty="0" smtClean="0"/>
              <a:t>uczniów </a:t>
            </a:r>
            <a:r>
              <a:rPr lang="pl-PL" sz="2000" dirty="0"/>
              <a:t>i społeczność Gościcina do codziennego dbania o utrzymanie </a:t>
            </a:r>
            <a:r>
              <a:rPr lang="pl-PL" sz="2000" dirty="0" smtClean="0"/>
              <a:t>porządku. </a:t>
            </a:r>
            <a:r>
              <a:rPr lang="pl-PL" sz="2000" dirty="0"/>
              <a:t>W ramach tej </a:t>
            </a:r>
            <a:r>
              <a:rPr lang="pl-PL" sz="2000" dirty="0" smtClean="0"/>
              <a:t>akcji dzieci </a:t>
            </a:r>
            <a:r>
              <a:rPr lang="pl-PL" sz="2000" dirty="0"/>
              <a:t>brały udział </a:t>
            </a:r>
            <a:r>
              <a:rPr lang="pl-PL" sz="2000" dirty="0" smtClean="0"/>
              <a:t>w Wojewódzkim </a:t>
            </a:r>
            <a:r>
              <a:rPr lang="pl-PL" sz="2000" dirty="0"/>
              <a:t>Konkursie Przyrodniczo-Poetyckim „Okaż kulturę, chroń </a:t>
            </a:r>
            <a:r>
              <a:rPr lang="pl-PL" sz="2000" dirty="0" smtClean="0"/>
              <a:t>naturę”, w którym uczennica </a:t>
            </a:r>
            <a:r>
              <a:rPr lang="pl-PL" sz="2000" dirty="0"/>
              <a:t>naszej szkoły została </a:t>
            </a:r>
            <a:r>
              <a:rPr lang="pl-PL" sz="2000" dirty="0" smtClean="0"/>
              <a:t>laureatką. Ponadto odbył się konkurs </a:t>
            </a:r>
            <a:r>
              <a:rPr lang="pl-PL" sz="2000" dirty="0"/>
              <a:t>wiedzy </a:t>
            </a:r>
            <a:r>
              <a:rPr lang="pl-PL" sz="2000" dirty="0" smtClean="0"/>
              <a:t>ekologicznej a także przedstawienia                   </a:t>
            </a:r>
            <a:r>
              <a:rPr lang="pl-PL" sz="2000" dirty="0"/>
              <a:t>„Żyjmy </a:t>
            </a:r>
            <a:r>
              <a:rPr lang="pl-PL" sz="2000" dirty="0" smtClean="0"/>
              <a:t>w zgodzie z naturą” oraz „</a:t>
            </a:r>
            <a:r>
              <a:rPr lang="pl-PL" sz="2000" dirty="0" err="1" smtClean="0"/>
              <a:t>Ekolandia</a:t>
            </a:r>
            <a:r>
              <a:rPr lang="pl-PL" sz="2000" dirty="0" smtClean="0"/>
              <a:t>”.</a:t>
            </a: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l-PL" sz="2000" dirty="0"/>
          </a:p>
        </p:txBody>
      </p:sp>
      <p:pic>
        <p:nvPicPr>
          <p:cNvPr id="37891" name="Picture 2" descr="E:\P10004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573463"/>
            <a:ext cx="237648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3" descr="http://www.sspgoscicino.edu.pl/images/2014/04_25/zdj%EAcie%201.JPG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4284663" y="3716338"/>
            <a:ext cx="3717925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841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49275"/>
            <a:ext cx="7239000" cy="5907088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 2" pitchFamily="18" charset="2"/>
              <a:buNone/>
            </a:pPr>
            <a:endParaRPr lang="pl-PL" dirty="0" smtClean="0"/>
          </a:p>
          <a:p>
            <a:pPr marL="0" indent="0" eaLnBrk="1" hangingPunct="1">
              <a:buFont typeface="Wingdings 2" pitchFamily="18" charset="2"/>
              <a:buNone/>
            </a:pPr>
            <a:endParaRPr lang="pl-PL" dirty="0" smtClean="0"/>
          </a:p>
          <a:p>
            <a:pPr marL="0" indent="0" eaLnBrk="1" hangingPunct="1">
              <a:buFont typeface="Wingdings 2" pitchFamily="18" charset="2"/>
              <a:buNone/>
            </a:pPr>
            <a:endParaRPr lang="pl-PL" dirty="0" smtClean="0"/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dirty="0" smtClean="0"/>
              <a:t>Raport przygotował 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dirty="0" smtClean="0"/>
              <a:t>Zespół ds. Promocji Zdrowia:</a:t>
            </a:r>
            <a:endParaRPr lang="pl-PL" dirty="0" smtClean="0">
              <a:latin typeface="Arial" charset="0"/>
            </a:endParaRP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200" smtClean="0"/>
              <a:t>Joanna Krause </a:t>
            </a:r>
            <a:endParaRPr lang="pl-PL" sz="2200" dirty="0" smtClean="0">
              <a:latin typeface="Arial" charset="0"/>
            </a:endParaRP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200" dirty="0" smtClean="0"/>
              <a:t>Marzena Krzemińska</a:t>
            </a:r>
            <a:endParaRPr lang="pl-PL" sz="2200" dirty="0" smtClean="0">
              <a:latin typeface="Arial" charset="0"/>
            </a:endParaRP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200" dirty="0" smtClean="0"/>
              <a:t>Tatiana</a:t>
            </a:r>
            <a:r>
              <a:rPr lang="pl-PL" sz="2200" dirty="0" smtClean="0">
                <a:latin typeface="Arial" charset="0"/>
              </a:rPr>
              <a:t> </a:t>
            </a:r>
            <a:r>
              <a:rPr lang="pl-PL" sz="2200" dirty="0" smtClean="0"/>
              <a:t>Rogocka </a:t>
            </a:r>
            <a:endParaRPr lang="pl-PL" sz="2200" dirty="0" smtClean="0">
              <a:latin typeface="Arial" charset="0"/>
            </a:endParaRP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200" dirty="0" smtClean="0"/>
              <a:t>Wioleta Runtz – koordynator</a:t>
            </a:r>
          </a:p>
          <a:p>
            <a:pPr marL="0" indent="0" algn="ctr" eaLnBrk="1" hangingPunct="1"/>
            <a:endParaRPr lang="pl-PL" sz="2200" dirty="0" smtClean="0"/>
          </a:p>
          <a:p>
            <a:pPr marL="0" indent="0" algn="ctr" eaLnBrk="1" hangingPunct="1"/>
            <a:endParaRPr lang="pl-PL" sz="2200" dirty="0" smtClean="0"/>
          </a:p>
          <a:p>
            <a:pPr marL="0" indent="0" algn="ctr" eaLnBrk="1" hangingPunct="1"/>
            <a:endParaRPr lang="pl-PL" sz="2200" dirty="0" smtClean="0"/>
          </a:p>
        </p:txBody>
      </p:sp>
    </p:spTree>
  </p:cSld>
  <p:clrMapOvr>
    <a:masterClrMapping/>
  </p:clrMapOvr>
  <p:transition advTm="9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04704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800" dirty="0" smtClean="0"/>
              <a:t>Przeciwdziałanie przemocy i agresji</a:t>
            </a:r>
            <a:endParaRPr lang="pl-PL" sz="2800" dirty="0"/>
          </a:p>
        </p:txBody>
      </p:sp>
      <p:sp>
        <p:nvSpPr>
          <p:cNvPr id="15362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975"/>
            <a:ext cx="7239000" cy="5259388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W ramach tego obszaru w klasach III – VI przeprowadzono </a:t>
            </a:r>
            <a:r>
              <a:rPr lang="pl-PL" sz="2000" b="1" smtClean="0"/>
              <a:t>warsztaty profilaktyczne</a:t>
            </a:r>
          </a:p>
        </p:txBody>
      </p:sp>
      <p:pic>
        <p:nvPicPr>
          <p:cNvPr id="15363" name="Picture 2" descr="G:\zajęcia w klasach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916113"/>
            <a:ext cx="3240088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 descr="G:\gra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3788" y="2225675"/>
            <a:ext cx="288131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G:\zajęcia w klasac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4076700"/>
            <a:ext cx="3290888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2" descr="E:\logo szkoła bez przemocy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5963" y="4941888"/>
            <a:ext cx="28575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841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6386" name="Symbol zastępczy zawartości 2"/>
          <p:cNvSpPr>
            <a:spLocks noGrp="1"/>
          </p:cNvSpPr>
          <p:nvPr>
            <p:ph idx="1"/>
          </p:nvPr>
        </p:nvSpPr>
        <p:spPr>
          <a:xfrm>
            <a:off x="468313" y="476250"/>
            <a:ext cx="7239000" cy="5980113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W listopadzie odbył się </a:t>
            </a:r>
            <a:r>
              <a:rPr lang="pl-PL" sz="2000" b="1" smtClean="0"/>
              <a:t>Dzień Przeciwdziałania Przemocy       w Rodzinie</a:t>
            </a:r>
            <a:r>
              <a:rPr lang="pl-PL" sz="2000" smtClean="0"/>
              <a:t>, w którym uczestniczyli wszyscy uczniowie. 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Dzieci brały udział w zajęciach psychoedukacyjnych według przygotowanych przez organizatorów scenariuszy. Wykonywały plakaty na temat spędzania czasu wolnego          z rodziną, tworzyły drzewa zaufania i  uczestniczyły w grze dydaktycznej.</a:t>
            </a:r>
          </a:p>
          <a:p>
            <a:pPr marL="0" indent="0" algn="ctr" eaLnBrk="1" hangingPunct="1">
              <a:buFont typeface="Wingdings 2" pitchFamily="18" charset="2"/>
              <a:buNone/>
            </a:pPr>
            <a:endParaRPr lang="pl-PL" sz="2000" smtClean="0"/>
          </a:p>
          <a:p>
            <a:pPr marL="0" indent="0" algn="ctr" eaLnBrk="1" hangingPunct="1">
              <a:buFont typeface="Wingdings 2" pitchFamily="18" charset="2"/>
              <a:buNone/>
            </a:pPr>
            <a:endParaRPr lang="pl-PL" sz="2000" smtClean="0"/>
          </a:p>
        </p:txBody>
      </p:sp>
      <p:pic>
        <p:nvPicPr>
          <p:cNvPr id="16387" name="Picture 2" descr="G:\Dzień Przeciwdziałania Przemocy w Rodzinie 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708275"/>
            <a:ext cx="3408363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 descr="G:\Dzień Przeciwdziałania Przemocy w Rodzinie 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4365625"/>
            <a:ext cx="2952750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G:\Dzień Przeciwdziałania Przemocy w Rodzinie 0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625" y="2852738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4663" y="262890"/>
            <a:ext cx="7239000" cy="51667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l-PL" sz="2000" dirty="0" err="1" smtClean="0"/>
              <a:t>PROFILAKTYka</a:t>
            </a:r>
            <a:r>
              <a:rPr lang="pl-PL" sz="2000" dirty="0" smtClean="0"/>
              <a:t> uzależnień</a:t>
            </a:r>
            <a:endParaRPr lang="pl-PL" sz="2000" dirty="0"/>
          </a:p>
        </p:txBody>
      </p:sp>
      <p:sp>
        <p:nvSpPr>
          <p:cNvPr id="17410" name="Symbol zastępczy zawartości 2"/>
          <p:cNvSpPr>
            <a:spLocks noGrp="1"/>
          </p:cNvSpPr>
          <p:nvPr>
            <p:ph idx="1"/>
          </p:nvPr>
        </p:nvSpPr>
        <p:spPr>
          <a:xfrm>
            <a:off x="468313" y="836613"/>
            <a:ext cx="7239000" cy="5475287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Nasza szkoła podejmowała wiele działań w zakresie profilaktyki uzależnień. </a:t>
            </a:r>
            <a:endParaRPr lang="pl-PL" sz="2000" smtClean="0">
              <a:latin typeface="Arial" charset="0"/>
            </a:endParaRP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Wśród nich był </a:t>
            </a:r>
            <a:r>
              <a:rPr lang="pl-PL" sz="2000" b="1" smtClean="0"/>
              <a:t>spektakl profilaktyczny</a:t>
            </a:r>
            <a:r>
              <a:rPr lang="pl-PL" sz="2000" smtClean="0"/>
              <a:t> </a:t>
            </a:r>
            <a:r>
              <a:rPr lang="pl-PL" sz="2000" b="1" smtClean="0">
                <a:latin typeface="Arial" charset="0"/>
              </a:rPr>
              <a:t>pt. „Nad Przepaścią”</a:t>
            </a:r>
            <a:r>
              <a:rPr lang="pl-PL" sz="2000" smtClean="0">
                <a:latin typeface="Arial" charset="0"/>
              </a:rPr>
              <a:t> </a:t>
            </a:r>
            <a:r>
              <a:rPr lang="pl-PL" sz="2000" smtClean="0"/>
              <a:t>przedstawiony przez grupę teatralną „Inspiracja” z Krakowa dla uczniów z klas IV - VI. </a:t>
            </a:r>
          </a:p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Widowisko miało za zadanie uświadomienie uczniom konsekwencji eksperymentowania z używkami                   oraz kształtowanie postaw asertywnych.</a:t>
            </a:r>
          </a:p>
        </p:txBody>
      </p:sp>
      <p:pic>
        <p:nvPicPr>
          <p:cNvPr id="17411" name="Picture 13" descr="E:\Impresariat Artystyczny  Inspiracja _files\nad_01_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4076700"/>
            <a:ext cx="17272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16" descr="E:\Impresariat Artystyczny  Inspiracja _files\nad_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7675" y="3657600"/>
            <a:ext cx="39512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8413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49275"/>
            <a:ext cx="7239000" cy="5907088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Pedagog </a:t>
            </a:r>
            <a:r>
              <a:rPr lang="pl-PL" sz="2000" b="1" dirty="0">
                <a:solidFill>
                  <a:schemeClr val="bg2">
                    <a:lumMod val="50000"/>
                  </a:schemeClr>
                </a:solidFill>
              </a:rPr>
              <a:t>i psycholog przeprowadzają corocznie szereg warsztatów profilaktycznych </a:t>
            </a:r>
            <a:r>
              <a:rPr lang="pl-PL" sz="2000" b="1" dirty="0" smtClean="0">
                <a:solidFill>
                  <a:schemeClr val="bg2">
                    <a:lumMod val="50000"/>
                  </a:schemeClr>
                </a:solidFill>
              </a:rPr>
              <a:t>z </a:t>
            </a:r>
            <a:r>
              <a:rPr lang="pl-PL" sz="2000" b="1" dirty="0">
                <a:solidFill>
                  <a:schemeClr val="bg2">
                    <a:lumMod val="50000"/>
                  </a:schemeClr>
                </a:solidFill>
              </a:rPr>
              <a:t>uczniami. </a:t>
            </a:r>
            <a:endParaRPr lang="pl-PL" sz="2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pl-PL" sz="1000" b="1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pl-PL" sz="2000" dirty="0"/>
              <a:t>K</a:t>
            </a:r>
            <a:r>
              <a:rPr lang="pl-PL" sz="2000" dirty="0" smtClean="0"/>
              <a:t>lasy </a:t>
            </a:r>
            <a:r>
              <a:rPr lang="pl-PL" sz="2000" dirty="0"/>
              <a:t>I oraz </a:t>
            </a:r>
            <a:r>
              <a:rPr lang="pl-PL" sz="2000" dirty="0" smtClean="0"/>
              <a:t>klasy </a:t>
            </a:r>
            <a:r>
              <a:rPr lang="pl-PL" sz="2000" dirty="0"/>
              <a:t>do których </a:t>
            </a:r>
            <a:r>
              <a:rPr lang="pl-PL" sz="2000" dirty="0" smtClean="0"/>
              <a:t>dołączyli </a:t>
            </a:r>
            <a:r>
              <a:rPr lang="pl-PL" sz="2000" dirty="0"/>
              <a:t>nowi </a:t>
            </a:r>
            <a:r>
              <a:rPr lang="pl-PL" sz="2000" dirty="0" smtClean="0"/>
              <a:t>uczniowie uczestniczyły  w </a:t>
            </a:r>
            <a:r>
              <a:rPr lang="pl-PL" sz="2000" dirty="0"/>
              <a:t>warsztatach, których celem była </a:t>
            </a:r>
            <a:r>
              <a:rPr lang="pl-PL" sz="2000" b="1" dirty="0"/>
              <a:t>integracja zespołu klasowego</a:t>
            </a:r>
            <a:r>
              <a:rPr lang="pl-PL" sz="2000" dirty="0" smtClean="0"/>
              <a:t>.</a:t>
            </a:r>
            <a:endParaRPr lang="pl-PL" sz="29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pl-PL" sz="2000" dirty="0" smtClean="0"/>
              <a:t>W klasach IV </a:t>
            </a:r>
            <a:r>
              <a:rPr lang="pl-PL" sz="2000" dirty="0"/>
              <a:t>tematem poruszanym podczas zajęć </a:t>
            </a:r>
            <a:r>
              <a:rPr lang="pl-PL" sz="2000" dirty="0" smtClean="0"/>
              <a:t>było </a:t>
            </a:r>
            <a:r>
              <a:rPr lang="pl-PL" sz="2000" dirty="0"/>
              <a:t>kształtowanie umiejętności </a:t>
            </a:r>
            <a:r>
              <a:rPr lang="pl-PL" sz="2000" b="1" dirty="0"/>
              <a:t>nawiązywania zadowalających kontaktów </a:t>
            </a:r>
            <a:r>
              <a:rPr lang="pl-PL" sz="2000" b="1" dirty="0" smtClean="0"/>
              <a:t>z </a:t>
            </a:r>
            <a:r>
              <a:rPr lang="pl-PL" sz="2000" b="1" dirty="0"/>
              <a:t>rówieśnikami</a:t>
            </a:r>
            <a:r>
              <a:rPr lang="pl-PL" sz="2000" dirty="0" smtClean="0"/>
              <a:t>.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pl-PL" sz="14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pl-PL" sz="14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pl-PL" sz="14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pl-PL" sz="14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pl-PL" sz="14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pl-PL" sz="14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pl-PL" sz="14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pl-PL" sz="14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pl-PL" sz="14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pl-PL" sz="14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pl-PL" sz="14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pl-PL" sz="14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pl-PL" sz="1400" dirty="0" smtClean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pl-PL" sz="1600" dirty="0"/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pl-PL" sz="1600" dirty="0"/>
          </a:p>
        </p:txBody>
      </p:sp>
      <p:pic>
        <p:nvPicPr>
          <p:cNvPr id="18435" name="Picture 2" descr="G:\ZDJĘCIA SzPZ\warsztaty ORPiPA\P10006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716338"/>
            <a:ext cx="3446462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G:\ZDJĘCIA SzPZ\warsztaty ORPiPA\P10006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789363"/>
            <a:ext cx="3446462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555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19458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49275"/>
            <a:ext cx="7239000" cy="5907088"/>
          </a:xfrm>
        </p:spPr>
        <p:txBody>
          <a:bodyPr/>
          <a:lstStyle/>
          <a:p>
            <a:pPr eaLnBrk="1" hangingPunct="1"/>
            <a:r>
              <a:rPr lang="pl-PL" sz="2000" smtClean="0"/>
              <a:t>Klasy V uczyły się asertywnego odmawiania.</a:t>
            </a:r>
          </a:p>
          <a:p>
            <a:pPr eaLnBrk="1" hangingPunct="1">
              <a:buFont typeface="Wingdings 2" pitchFamily="18" charset="2"/>
              <a:buNone/>
            </a:pPr>
            <a:endParaRPr lang="pl-PL" sz="1000" smtClean="0"/>
          </a:p>
          <a:p>
            <a:pPr eaLnBrk="1" hangingPunct="1"/>
            <a:r>
              <a:rPr lang="pl-PL" sz="2000" smtClean="0"/>
              <a:t>Klasy VI z kolei brały </a:t>
            </a:r>
            <a:r>
              <a:rPr lang="pl-PL" sz="2000" b="1" smtClean="0"/>
              <a:t>udział w warsztatach profilaktycznych </a:t>
            </a:r>
            <a:r>
              <a:rPr lang="pl-PL" sz="2000" b="1" smtClean="0">
                <a:latin typeface="Arial" charset="0"/>
              </a:rPr>
              <a:t>pt.</a:t>
            </a:r>
            <a:r>
              <a:rPr lang="pl-PL" sz="2000" b="1" smtClean="0"/>
              <a:t> „Rozpoznajemy uzależnienia</a:t>
            </a:r>
            <a:r>
              <a:rPr lang="pl-PL" sz="2000" smtClean="0"/>
              <a:t>”, prowadzonych przez Ośrodek Profilaktyki i Rozwiązywania Problemów Alkoholowych w Wejherowie. Celem spotkań było uświadomienie uczniom szkodliwego wpływu używek na organizm człowieka. </a:t>
            </a:r>
            <a:r>
              <a:rPr lang="pl-PL" sz="2000" smtClean="0">
                <a:latin typeface="Arial" charset="0"/>
              </a:rPr>
              <a:t>                                                 </a:t>
            </a:r>
            <a:r>
              <a:rPr lang="pl-PL" sz="2000" smtClean="0"/>
              <a:t>Przed egzaminem zewnętrznym szóstoklasiści uczestniczyli również w warsztatach</a:t>
            </a:r>
            <a:r>
              <a:rPr lang="pl-PL" sz="2000" smtClean="0">
                <a:latin typeface="Arial" charset="0"/>
              </a:rPr>
              <a:t> </a:t>
            </a:r>
            <a:r>
              <a:rPr lang="pl-PL" sz="2000" b="1" smtClean="0"/>
              <a:t>„Jak radzić sobie ze stresem”</a:t>
            </a:r>
            <a:r>
              <a:rPr lang="pl-PL" sz="2000" smtClean="0"/>
              <a:t>. Poznali techniki relaksacyjne oraz mieli okazję przećwiczyć je na sobie.</a:t>
            </a:r>
          </a:p>
          <a:p>
            <a:pPr eaLnBrk="1" hangingPunct="1"/>
            <a:endParaRPr lang="pl-PL" sz="2000" smtClean="0"/>
          </a:p>
          <a:p>
            <a:pPr eaLnBrk="1" hangingPunct="1">
              <a:buFont typeface="Wingdings 2" pitchFamily="18" charset="2"/>
              <a:buNone/>
            </a:pPr>
            <a:endParaRPr lang="pl-PL" sz="2000" smtClean="0"/>
          </a:p>
          <a:p>
            <a:pPr eaLnBrk="1" hangingPunct="1"/>
            <a:endParaRPr lang="pl-PL" sz="3200" smtClean="0"/>
          </a:p>
          <a:p>
            <a:pPr eaLnBrk="1" hangingPunct="1">
              <a:buFont typeface="Wingdings 2" pitchFamily="18" charset="2"/>
              <a:buNone/>
            </a:pPr>
            <a:endParaRPr lang="pl-PL" smtClean="0"/>
          </a:p>
        </p:txBody>
      </p:sp>
      <p:pic>
        <p:nvPicPr>
          <p:cNvPr id="19459" name="Picture 2" descr="G:\ZDJĘCIA SzPZ\zdj. bezpiecznie i zdrowo\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4508500"/>
            <a:ext cx="273685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 descr="E:\Dzień Przeciwdziałania Przemocy w Rodzinie\Dzień Przeciwdziałania Przemocy w Rodzinie 00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4005263"/>
            <a:ext cx="1909763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5557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0482" name="Symbol zastępczy zawartości 2"/>
          <p:cNvSpPr>
            <a:spLocks noGrp="1"/>
          </p:cNvSpPr>
          <p:nvPr>
            <p:ph idx="1"/>
          </p:nvPr>
        </p:nvSpPr>
        <p:spPr>
          <a:xfrm>
            <a:off x="457200" y="692150"/>
            <a:ext cx="7239000" cy="5764213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pl-PL" sz="2000" smtClean="0"/>
              <a:t>Nasza szkoła po raz kolejny wzięła udział w społecznej kampanii profilaktyczno - edukacyjnej </a:t>
            </a:r>
            <a:r>
              <a:rPr lang="pl-PL" sz="2000" b="1" smtClean="0"/>
              <a:t>„Zachowaj Trzeźwy Umysł”</a:t>
            </a:r>
            <a:r>
              <a:rPr lang="pl-PL" sz="2000" smtClean="0"/>
              <a:t>, której celem jest promocja alternatywnych sposobów spędzania czasu wolnego.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pl-PL" sz="2000" smtClean="0"/>
              <a:t>Rodzicom przypominaliśmy, że dzieci uważnie ich obserwują   i powielają ich zachowania, dlatego warto aby dzielili się swoimi zainteresowaniami. W ramach kampanii w klasach zostały przeprowadzone godziny wychowawcze, a uczniowie wzięli udział w wielu konkursach.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pl-PL" sz="2000" smtClean="0"/>
              <a:t>Uczniowie klas V wzięli </a:t>
            </a:r>
            <a:r>
              <a:rPr lang="pl-PL" sz="2000" b="1" smtClean="0"/>
              <a:t>udział w badaniu ankietowym „Młodzi i substancje psychoaktywne</a:t>
            </a:r>
            <a:r>
              <a:rPr lang="pl-PL" sz="2000" smtClean="0"/>
              <a:t>”, w celu zweryfikowania ich przekonań i wiedzy o szkodliwości substancji psychoaktywnych. </a:t>
            </a:r>
          </a:p>
        </p:txBody>
      </p:sp>
      <p:pic>
        <p:nvPicPr>
          <p:cNvPr id="20483" name="Picture 2" descr="E:\logo zachowaj trzeźw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600000">
            <a:off x="539750" y="5445125"/>
            <a:ext cx="7269163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8413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pl-PL" dirty="0"/>
          </a:p>
        </p:txBody>
      </p:sp>
      <p:sp>
        <p:nvSpPr>
          <p:cNvPr id="21506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49275"/>
            <a:ext cx="7239000" cy="5907088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pl-PL" sz="2000" smtClean="0"/>
              <a:t>Uczniowie sprawiający problemy wychowawcze,  pochodzący z rodzin z problemem alkoholowym, wychowujący się   warunkach niesprzyjających ich prawidłowemu rozwojowi mają możliwość uczestniczenia w </a:t>
            </a:r>
            <a:r>
              <a:rPr lang="pl-PL" sz="2000" b="1" smtClean="0"/>
              <a:t>turnusie profilaktyczno - wychowawczym w Domu Wczasów Dziecięcych                  w Wygoninie</a:t>
            </a:r>
            <a:r>
              <a:rPr lang="pl-PL" sz="2000" smtClean="0"/>
              <a:t>. W roku szkolnym 2013/2014 z udziału w tym turnusie skorzystało dziesięcioro uczniów naszej szkoły. </a:t>
            </a:r>
          </a:p>
        </p:txBody>
      </p:sp>
      <p:pic>
        <p:nvPicPr>
          <p:cNvPr id="21507" name="Picture 2" descr="E:\wygon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3141663"/>
            <a:ext cx="2944812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 descr="E:\wygonin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789363"/>
            <a:ext cx="2968625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ogaty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594</TotalTime>
  <Words>1141</Words>
  <Application>Microsoft Office PowerPoint</Application>
  <PresentationFormat>Pokaz na ekranie (4:3)</PresentationFormat>
  <Paragraphs>94</Paragraphs>
  <Slides>26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Bogaty</vt:lpstr>
      <vt:lpstr>Raport z rocznej działalności   Samorządowej Szkoły Podstawowej  w Gościcinie  ubiegającej się o przyjęcie do  Pomorskiej Sieci Szkół Promujących Zdrowie 2013/2014</vt:lpstr>
      <vt:lpstr>W roku szkolnym 2013/2014  NASZA SZKOŁA PODEJMOWAŁA szereg działań promujących  zdrowy i bezpieczny styl życia</vt:lpstr>
      <vt:lpstr>Przeciwdziałanie przemocy i agresji</vt:lpstr>
      <vt:lpstr>Prezentacja programu PowerPoint</vt:lpstr>
      <vt:lpstr>PROFILAKTYka uzależnień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Promocja zdrowia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Promocja bezpieczeństwa</vt:lpstr>
      <vt:lpstr>Prezentacja programu PowerPoint</vt:lpstr>
      <vt:lpstr>Działania  ekologiczne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Raport z realizacji działań  w okresie przygotowawczym 2013/2014  Samorządowej Szkoły Podstawowej  w Gościcinie  do  Pomorskiej Sieci Szkół Promujących Zdrowie</dc:title>
  <dc:creator>Admin</dc:creator>
  <cp:lastModifiedBy>Wiola</cp:lastModifiedBy>
  <cp:revision>48</cp:revision>
  <dcterms:created xsi:type="dcterms:W3CDTF">2014-09-12T16:38:21Z</dcterms:created>
  <dcterms:modified xsi:type="dcterms:W3CDTF">2020-05-14T15:11:42Z</dcterms:modified>
</cp:coreProperties>
</file>